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news/diving-deeper-into-reinforcement-learning-with-q-learning-c18d0db58ef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news/diving-deeper-into-reinforcement-learning-with-q-learning-c18d0db58efe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samsam23122001/reinforcement-learning-deep-q-learning-749f212fc73b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e14a60b8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e14a60b8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14a60b8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14a60b8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14a60b82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14a60b82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14a60b8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14a60b8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4a60b8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4a60b8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14a60b8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14a60b8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14a60b8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14a60b8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14a60b8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14a60b8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4a60b8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4a60b8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14a60b8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14a60b8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12dc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12dc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4a60b8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4a60b8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12dc06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12dc06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14a60b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14a60b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https://www.freecodecamp.org/news/diving-deeper-into-reinforcement-learning-with-q-learning-c18d0db58efe/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14a60b8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14a60b8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14a60b8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e14a60b8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https://www.freecodecamp.org/news/diving-deeper-into-reinforcement-learning-with-q-learning-c18d0db58efe/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14a60b8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14a60b8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14a60b82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14a60b8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14a60b82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14a60b82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14a60b8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14a60b8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14a60b8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e14a60b8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14a60b8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14a60b8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https://medium.com/@samsam23122001/reinforcement-learning-deep-q-learning-749f212fc73b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14a60b8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14a60b8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14a60b82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e14a60b8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e14a60b8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e14a60b8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e12dc06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e12dc06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1.In realistic environments with large state/action space, requires a large table to store Q ∗/Qπ values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2.May not be able to visit all (s,a)’s in limited training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Idea: to learn a function fQ∗ (s,a;Θ) (resp. fQπ ) that approximates Q ∗ (s,a) (resp. Qπ (s,a)), ∀s,a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1.Trained by a small number of samples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2.Generalizes to unseen states/actions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3.Smaller theta to store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14a60b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e14a60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1.In realistic environments with large state/action space, requires a large table to store Q ∗/Qπ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2.May not be able to visit all (s,a)’s in limited training time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12dc06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12dc06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e14a60b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e14a60b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Idea: to learn a function fQ∗ (s,a;Θ) (resp. fQπ ) that approximates Q ∗ (s,a) (resp. Qπ (s,a)), ∀s,a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>
                <a:solidFill>
                  <a:schemeClr val="dk1"/>
                </a:solidFill>
              </a:rPr>
              <a:t>Trained by a small number of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2.Generalizes to unseen states/actions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3.Smaller theta to store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14a60b8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e14a60b8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14a60b8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14a60b8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e14a60b8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e14a60b8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12dc06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12dc06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14a60b8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14a60b8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e14a60b8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e14a60b8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e14a60b8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e14a60b8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e14a60b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e14a60b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e14a60b8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e14a60b8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e14a60b8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e14a60b8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e14a60b8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e14a60b8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14a60b8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14a60b8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14a60b8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e14a60b8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14a60b8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e14a60b8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14a60b8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e14a60b8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14a60b8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14a60b8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Deep Reinforcement Learning (DRL)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Optimal Value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4"/>
            <a:ext cx="9144000" cy="269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28" y="0"/>
            <a:ext cx="71793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74" y="0"/>
            <a:ext cx="7182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34" y="0"/>
            <a:ext cx="72225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27" y="0"/>
            <a:ext cx="71447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36" y="0"/>
            <a:ext cx="70967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83" y="0"/>
            <a:ext cx="71012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754000" y="0"/>
            <a:ext cx="3390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V(3,3)=0.8*[0+0.9*1.00]=0.72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98" y="0"/>
            <a:ext cx="72504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3019275" y="0"/>
            <a:ext cx="6183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V(2,3)=</a:t>
            </a:r>
            <a:r>
              <a:rPr lang="zh-TW"/>
              <a:t>0</a:t>
            </a:r>
            <a:r>
              <a:rPr lang="zh-TW"/>
              <a:t>.8*[0+</a:t>
            </a:r>
            <a:r>
              <a:rPr lang="zh-TW">
                <a:solidFill>
                  <a:schemeClr val="dk1"/>
                </a:solidFill>
              </a:rPr>
              <a:t>0.9*</a:t>
            </a:r>
            <a:r>
              <a:rPr lang="zh-TW"/>
              <a:t>0.72]=0.5184=0.52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V(3,2)=</a:t>
            </a:r>
            <a:r>
              <a:rPr lang="zh-TW">
                <a:solidFill>
                  <a:schemeClr val="dk1"/>
                </a:solidFill>
              </a:rPr>
              <a:t>0.8*[0+0.9*0.72]+0.2/2*[0+0.9*(-1.00)]=0.4284=0.43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V(3,3)=0.8*[0+0.9*1.00]+0.2/3*[0+0.9*(0.5184)]+0.2/3*[0+0.9*(0.4284)]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=0.776808=0.78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74" y="0"/>
            <a:ext cx="70930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2801825" y="0"/>
            <a:ext cx="6341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V(1,3)=0.8*[0+</a:t>
            </a:r>
            <a:r>
              <a:rPr lang="zh-TW">
                <a:solidFill>
                  <a:schemeClr val="dk1"/>
                </a:solidFill>
              </a:rPr>
              <a:t>0.9*</a:t>
            </a:r>
            <a:r>
              <a:rPr lang="zh-TW">
                <a:solidFill>
                  <a:schemeClr val="dk1"/>
                </a:solidFill>
              </a:rPr>
              <a:t>0.5184</a:t>
            </a:r>
            <a:r>
              <a:rPr lang="zh-TW"/>
              <a:t>]=0.373248=0.37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V(3,1)=</a:t>
            </a:r>
            <a:r>
              <a:rPr lang="zh-TW">
                <a:solidFill>
                  <a:schemeClr val="dk1"/>
                </a:solidFill>
              </a:rPr>
              <a:t>0.8*[0+0.9*</a:t>
            </a:r>
            <a:r>
              <a:rPr lang="zh-TW">
                <a:solidFill>
                  <a:schemeClr val="dk1"/>
                </a:solidFill>
              </a:rPr>
              <a:t>0.4284</a:t>
            </a:r>
            <a:r>
              <a:rPr lang="zh-TW">
                <a:solidFill>
                  <a:schemeClr val="dk1"/>
                </a:solidFill>
              </a:rPr>
              <a:t>]=0.308448=0.31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37" y="0"/>
            <a:ext cx="70745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Reinforcement Learning (RL)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Mokov Decision Process(MDP)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Q-Learning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Deep Q-Network (DQN)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Double DQN (DDQN)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Action-Value Function (Q Function)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242729"/>
                </a:solidFill>
                <a:highlight>
                  <a:srgbClr val="FFFFFF"/>
                </a:highlight>
              </a:rPr>
              <a:t> 		 is the </a:t>
            </a:r>
            <a:r>
              <a:rPr i="1" lang="zh-TW" sz="2400">
                <a:solidFill>
                  <a:srgbClr val="FF0000"/>
                </a:solidFill>
                <a:highlight>
                  <a:srgbClr val="FFFFFF"/>
                </a:highlight>
              </a:rPr>
              <a:t>expected reward </a:t>
            </a:r>
            <a:r>
              <a:rPr lang="zh-TW" sz="2400">
                <a:solidFill>
                  <a:srgbClr val="242729"/>
                </a:solidFill>
                <a:highlight>
                  <a:srgbClr val="FFFFFF"/>
                </a:highlight>
              </a:rPr>
              <a:t>starting from state s, following policy π, taking action a</a:t>
            </a:r>
            <a:endParaRPr sz="240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175" y="1864598"/>
            <a:ext cx="3859950" cy="32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43800"/>
            <a:ext cx="1017814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Q-learning?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lang="zh-TW" sz="2400">
                <a:solidFill>
                  <a:srgbClr val="FF0000"/>
                </a:solidFill>
                <a:highlight>
                  <a:srgbClr val="FFFFFF"/>
                </a:highlight>
              </a:rPr>
              <a:t>model-free</a:t>
            </a: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</a:rPr>
              <a:t> algorithm is an algorithm which does not use the </a:t>
            </a:r>
            <a:r>
              <a:rPr i="1" lang="zh-TW" sz="2400">
                <a:solidFill>
                  <a:srgbClr val="FF0000"/>
                </a:solidFill>
                <a:highlight>
                  <a:srgbClr val="FFFFFF"/>
                </a:highlight>
              </a:rPr>
              <a:t>transition probability distribution</a:t>
            </a: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</a:rPr>
              <a:t> (and the </a:t>
            </a:r>
            <a:r>
              <a:rPr i="1" lang="zh-TW" sz="2400">
                <a:solidFill>
                  <a:srgbClr val="FF0000"/>
                </a:solidFill>
                <a:highlight>
                  <a:srgbClr val="FFFFFF"/>
                </a:highlight>
              </a:rPr>
              <a:t>reward function</a:t>
            </a: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</a:rPr>
              <a:t> associated with the MDP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Q-learning algorithm Process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50" y="503200"/>
            <a:ext cx="3589824" cy="46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08" y="0"/>
            <a:ext cx="81011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25" y="588950"/>
            <a:ext cx="816292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Initinalized 	Q table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031250"/>
            <a:ext cx="653415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Choose an Action a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0" l="0" r="793" t="45995"/>
          <a:stretch/>
        </p:blipFill>
        <p:spPr>
          <a:xfrm>
            <a:off x="2073700" y="1572138"/>
            <a:ext cx="4996599" cy="27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Perfomance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650" y="1481600"/>
            <a:ext cx="33432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00" y="1567313"/>
            <a:ext cx="33337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/>
          <p:nvPr/>
        </p:nvSpPr>
        <p:spPr>
          <a:xfrm>
            <a:off x="4120350" y="2390825"/>
            <a:ext cx="903300" cy="5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Measure Reward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2400"/>
              <a:buChar char="●"/>
            </a:pPr>
            <a:r>
              <a:rPr lang="zh-TW" sz="2400">
                <a:solidFill>
                  <a:srgbClr val="0A0A23"/>
                </a:solidFill>
              </a:rPr>
              <a:t>One cheese = +1</a:t>
            </a:r>
            <a:endParaRPr sz="2400">
              <a:solidFill>
                <a:srgbClr val="0A0A23"/>
              </a:solidFill>
            </a:endParaRPr>
          </a:p>
          <a:p>
            <a:pPr indent="0" lvl="0" marL="0" rtl="0" algn="l">
              <a:spcBef>
                <a:spcPts val="50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63" y="1803938"/>
            <a:ext cx="33432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 Q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2400"/>
              <a:buChar char="●"/>
            </a:pPr>
            <a:r>
              <a:rPr lang="zh-TW" sz="2400">
                <a:solidFill>
                  <a:srgbClr val="0A0A23"/>
                </a:solidFill>
                <a:highlight>
                  <a:srgbClr val="FFFFFF"/>
                </a:highlight>
              </a:rPr>
              <a:t>Bellman equation</a:t>
            </a:r>
            <a:endParaRPr sz="2400"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0" y="1586377"/>
            <a:ext cx="8914900" cy="18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Reinforcement Learning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390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Agent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player/bot that interacts with the environment and makes the decisions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Environments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environment that the agent interacts with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Actions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action performed by the agent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Observations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new states after the actions are carried out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Rewards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 value that the agent tries to maximize during training of the agent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400" y="2780525"/>
            <a:ext cx="4958500" cy="23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5" y="2761225"/>
            <a:ext cx="2972050" cy="2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 Q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2400"/>
              <a:buChar char="●"/>
            </a:pPr>
            <a:r>
              <a:rPr lang="zh-TW" sz="2400">
                <a:solidFill>
                  <a:srgbClr val="0A0A23"/>
                </a:solidFill>
                <a:highlight>
                  <a:srgbClr val="FFFFFF"/>
                </a:highlight>
              </a:rPr>
              <a:t>Bellman equation</a:t>
            </a:r>
            <a:endParaRPr sz="2400"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0" y="1586377"/>
            <a:ext cx="8914900" cy="18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4">
            <a:alphaModFix/>
          </a:blip>
          <a:srcRect b="0" l="0" r="17334" t="0"/>
          <a:stretch/>
        </p:blipFill>
        <p:spPr>
          <a:xfrm>
            <a:off x="469713" y="3270100"/>
            <a:ext cx="8204574" cy="1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Update 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025" y="1152463"/>
            <a:ext cx="63055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40" y="0"/>
            <a:ext cx="60209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use Deep Q-Netowrk?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695275"/>
            <a:ext cx="8520600" cy="4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Space complexity for Q-learning: </a:t>
            </a:r>
            <a:r>
              <a:rPr lang="zh-TW" sz="2400">
                <a:solidFill>
                  <a:srgbClr val="FF0000"/>
                </a:solidFill>
              </a:rPr>
              <a:t>O(|S|*|A|)</a:t>
            </a:r>
            <a:endParaRPr sz="2400">
              <a:solidFill>
                <a:srgbClr val="FF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Store Q(s,a)’s for </a:t>
            </a:r>
            <a:r>
              <a:rPr lang="zh-TW" sz="2400">
                <a:solidFill>
                  <a:srgbClr val="FF0000"/>
                </a:solidFill>
              </a:rPr>
              <a:t>all (s,a) combinations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May not be able to </a:t>
            </a:r>
            <a:r>
              <a:rPr lang="zh-TW" sz="2400">
                <a:solidFill>
                  <a:srgbClr val="FF0000"/>
                </a:solidFill>
              </a:rPr>
              <a:t>visit all (s,a)’s</a:t>
            </a:r>
            <a:r>
              <a:rPr lang="zh-TW" sz="2400">
                <a:solidFill>
                  <a:srgbClr val="000000"/>
                </a:solidFill>
              </a:rPr>
              <a:t> in limited tranining time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Train a (deep) regressor for Q(s,a)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Space reduction due to the </a:t>
            </a:r>
            <a:r>
              <a:rPr lang="zh-TW" sz="2400">
                <a:solidFill>
                  <a:srgbClr val="FF0000"/>
                </a:solidFill>
              </a:rPr>
              <a:t>generalizability </a:t>
            </a:r>
            <a:r>
              <a:rPr lang="zh-TW" sz="2400">
                <a:solidFill>
                  <a:srgbClr val="000000"/>
                </a:solidFill>
              </a:rPr>
              <a:t>of the regressor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488" y="1017725"/>
            <a:ext cx="5837014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Q-learning (Tabular)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Q-Network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390475"/>
            <a:ext cx="8520600" cy="4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Idea: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To learn a function f</a:t>
            </a:r>
            <a:r>
              <a:rPr lang="zh-TW" sz="1200">
                <a:solidFill>
                  <a:schemeClr val="dk1"/>
                </a:solidFill>
              </a:rPr>
              <a:t>Q</a:t>
            </a:r>
            <a:r>
              <a:rPr lang="zh-TW" sz="2400">
                <a:solidFill>
                  <a:schemeClr val="dk1"/>
                </a:solidFill>
              </a:rPr>
              <a:t> (s,a;Θ) that approximates Q(s,a) , ∀s,a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1. Trained by a </a:t>
            </a:r>
            <a:r>
              <a:rPr lang="zh-TW" sz="2400">
                <a:solidFill>
                  <a:srgbClr val="FF0000"/>
                </a:solidFill>
              </a:rPr>
              <a:t>small number</a:t>
            </a:r>
            <a:r>
              <a:rPr lang="zh-TW" sz="2400">
                <a:solidFill>
                  <a:schemeClr val="dk1"/>
                </a:solidFill>
              </a:rPr>
              <a:t> of samples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2. Generalizes to </a:t>
            </a:r>
            <a:r>
              <a:rPr lang="zh-TW" sz="2400">
                <a:solidFill>
                  <a:srgbClr val="FF0000"/>
                </a:solidFill>
              </a:rPr>
              <a:t>unseen </a:t>
            </a:r>
            <a:r>
              <a:rPr lang="zh-TW" sz="2400">
                <a:solidFill>
                  <a:schemeClr val="dk1"/>
                </a:solidFill>
              </a:rPr>
              <a:t>states/actions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3. </a:t>
            </a:r>
            <a:r>
              <a:rPr lang="zh-TW" sz="2400">
                <a:solidFill>
                  <a:srgbClr val="FF0000"/>
                </a:solidFill>
              </a:rPr>
              <a:t>Smaller</a:t>
            </a:r>
            <a:r>
              <a:rPr lang="zh-TW" sz="2400">
                <a:solidFill>
                  <a:schemeClr val="dk1"/>
                </a:solidFill>
              </a:rPr>
              <a:t> Θ to store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25" y="2309579"/>
            <a:ext cx="8520600" cy="283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50" y="363050"/>
            <a:ext cx="6447825" cy="4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F"/>
                </a:highlight>
              </a:rPr>
              <a:t>Deep Q-Network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Fixed Target Q-Network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466675"/>
            <a:ext cx="8520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In the training process, the Q-value will be </a:t>
            </a:r>
            <a:r>
              <a:rPr lang="zh-TW" sz="2400">
                <a:solidFill>
                  <a:srgbClr val="FF0000"/>
                </a:solidFill>
              </a:rPr>
              <a:t>shifted</a:t>
            </a:r>
            <a:r>
              <a:rPr lang="zh-TW" sz="2400"/>
              <a:t>.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Thus, the value estimations can be out of control if a constantly shifting set of values is used to update the Q-network.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This leads to the </a:t>
            </a:r>
            <a:r>
              <a:rPr lang="zh-TW" sz="2400">
                <a:solidFill>
                  <a:srgbClr val="FF0000"/>
                </a:solidFill>
              </a:rPr>
              <a:t>destabilization </a:t>
            </a:r>
            <a:r>
              <a:rPr lang="zh-TW" sz="2400"/>
              <a:t>of the algorithm.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To address this issue, the </a:t>
            </a:r>
            <a:r>
              <a:rPr i="1" lang="zh-TW" sz="2400" u="sng">
                <a:solidFill>
                  <a:srgbClr val="FF0000"/>
                </a:solidFill>
              </a:rPr>
              <a:t>target Q-network</a:t>
            </a:r>
            <a:r>
              <a:rPr lang="zh-TW" sz="2400"/>
              <a:t> is used to update frequently but slowly the primary Q-networks’ values.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In this way, the correlations between the target and estimated Q-values are significantly reduced, thereby stabilizing the algorithm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25" y="1017725"/>
            <a:ext cx="63341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Experience Replay Mechanism</a:t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311700" y="466675"/>
            <a:ext cx="87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 The algorithm first initializes a </a:t>
            </a:r>
            <a:r>
              <a:rPr lang="zh-TW" sz="2400">
                <a:solidFill>
                  <a:srgbClr val="FF0000"/>
                </a:solidFill>
              </a:rPr>
              <a:t>replay memory D</a:t>
            </a:r>
            <a:r>
              <a:rPr lang="zh-TW" sz="2400">
                <a:solidFill>
                  <a:srgbClr val="000000"/>
                </a:solidFill>
              </a:rPr>
              <a:t>,	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 i.e., the memory pool, with transitions (s</a:t>
            </a: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 sz="2400">
                <a:solidFill>
                  <a:srgbClr val="000000"/>
                </a:solidFill>
              </a:rPr>
              <a:t>, a</a:t>
            </a: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 sz="2400">
                <a:solidFill>
                  <a:srgbClr val="000000"/>
                </a:solidFill>
              </a:rPr>
              <a:t>, r</a:t>
            </a: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 sz="2400">
                <a:solidFill>
                  <a:srgbClr val="000000"/>
                </a:solidFill>
              </a:rPr>
              <a:t>, s</a:t>
            </a:r>
            <a:r>
              <a:rPr lang="zh-TW">
                <a:solidFill>
                  <a:srgbClr val="000000"/>
                </a:solidFill>
              </a:rPr>
              <a:t>t+1</a:t>
            </a:r>
            <a:r>
              <a:rPr lang="zh-TW" sz="2400">
                <a:solidFill>
                  <a:srgbClr val="000000"/>
                </a:solidFill>
              </a:rPr>
              <a:t>),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zh-TW" sz="2400">
                <a:solidFill>
                  <a:srgbClr val="000000"/>
                </a:solidFill>
              </a:rPr>
              <a:t> i.e., experiences, generated randomly, 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>	e.g., through using </a:t>
            </a:r>
            <a:r>
              <a:rPr b="1" lang="zh-TW" sz="24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ϵ</a:t>
            </a:r>
            <a:r>
              <a:rPr lang="zh-TW" sz="2400">
                <a:solidFill>
                  <a:srgbClr val="000000"/>
                </a:solidFill>
              </a:rPr>
              <a:t>-greedy policy.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Then, the algorithm randomly selects samples,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 i.e., minibatches, of transitions from D to train the DNN.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The Q-values obtained by the trained DNN will be used to obtain new experiences, 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i.e., transitions, and these experiences will then be stored in the memory pool D.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Markov Decision Process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17713"/>
            <a:ext cx="83820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Experience Replay Mechanism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This mechanism allows the DNN trained more efficiently by using both old and new experiences.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In addition, by using the experience replay, the transitions are more </a:t>
            </a:r>
            <a:r>
              <a:rPr lang="zh-TW" sz="2400">
                <a:solidFill>
                  <a:srgbClr val="FF0000"/>
                </a:solidFill>
              </a:rPr>
              <a:t>independent and identically distributed</a:t>
            </a:r>
            <a:r>
              <a:rPr lang="zh-TW" sz="2400">
                <a:solidFill>
                  <a:srgbClr val="000000"/>
                </a:solidFill>
              </a:rPr>
              <a:t>, and thus the correlations between observations can be removed.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171" y="0"/>
            <a:ext cx="5351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DQN</a:t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17713"/>
            <a:ext cx="66675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Double DQN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311700" y="466675"/>
            <a:ext cx="8712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In some stochastic environments, the Q-learning algorithm performs poorly due to the large </a:t>
            </a:r>
            <a:r>
              <a:rPr lang="zh-TW" sz="2400">
                <a:solidFill>
                  <a:srgbClr val="FF0000"/>
                </a:solidFill>
              </a:rPr>
              <a:t>over-estimations</a:t>
            </a:r>
            <a:r>
              <a:rPr lang="zh-TW" sz="2400">
                <a:solidFill>
                  <a:srgbClr val="000000"/>
                </a:solidFill>
              </a:rPr>
              <a:t> of action values.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 These overestimations result from a positive bias that is introduced because Q-learning uses the </a:t>
            </a:r>
            <a:r>
              <a:rPr lang="zh-TW" sz="2400">
                <a:solidFill>
                  <a:srgbClr val="FF0000"/>
                </a:solidFill>
              </a:rPr>
              <a:t>maximum </a:t>
            </a:r>
            <a:r>
              <a:rPr lang="zh-TW" sz="2400">
                <a:solidFill>
                  <a:srgbClr val="000000"/>
                </a:solidFill>
              </a:rPr>
              <a:t>action value as an approximation for the maximum expected action value.</a:t>
            </a:r>
            <a:r>
              <a:rPr lang="zh-TW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The reason is that the same samples are used to decide which action is the best, 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zh-TW" sz="2400">
                <a:solidFill>
                  <a:srgbClr val="000000"/>
                </a:solidFill>
              </a:rPr>
              <a:t>i.e., with highest expected reward, and the same samples are also used to estimate that action-value.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DDQN</a:t>
            </a:r>
            <a:endParaRPr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Loss Function: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990725"/>
            <a:ext cx="57912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93" y="0"/>
            <a:ext cx="69394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54" y="0"/>
            <a:ext cx="68746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08" y="0"/>
            <a:ext cx="71473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01" y="0"/>
            <a:ext cx="7123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44" y="0"/>
            <a:ext cx="70723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78" y="0"/>
            <a:ext cx="72298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Value Function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222222"/>
                </a:solidFill>
                <a:highlight>
                  <a:srgbClr val="FFFFFF"/>
                </a:highlight>
              </a:rPr>
              <a:t>Value function 		 is defined as the </a:t>
            </a:r>
            <a:r>
              <a:rPr i="1" lang="zh-TW" sz="2000">
                <a:solidFill>
                  <a:srgbClr val="FF0000"/>
                </a:solidFill>
                <a:highlight>
                  <a:srgbClr val="FFFFFF"/>
                </a:highlight>
              </a:rPr>
              <a:t>expected reward</a:t>
            </a:r>
            <a:r>
              <a:rPr lang="zh-TW" sz="2000">
                <a:solidFill>
                  <a:srgbClr val="222222"/>
                </a:solidFill>
                <a:highlight>
                  <a:srgbClr val="FFFFFF"/>
                </a:highlight>
              </a:rPr>
              <a:t> starting with state </a:t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00" y="1717300"/>
            <a:ext cx="4681725" cy="9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600" y="1206950"/>
            <a:ext cx="600375" cy="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7600" y="1313162"/>
            <a:ext cx="148775" cy="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